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5" r:id="rId1"/>
  </p:sldMasterIdLst>
  <p:notesMasterIdLst>
    <p:notesMasterId r:id="rId9"/>
  </p:notesMasterIdLst>
  <p:sldIdLst>
    <p:sldId id="261" r:id="rId2"/>
    <p:sldId id="256" r:id="rId3"/>
    <p:sldId id="260" r:id="rId4"/>
    <p:sldId id="262" r:id="rId5"/>
    <p:sldId id="263" r:id="rId6"/>
    <p:sldId id="264" r:id="rId7"/>
    <p:sldId id="259" r:id="rId8"/>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030A0"/>
    <a:srgbClr val="0EDA1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86478" autoAdjust="0"/>
  </p:normalViewPr>
  <p:slideViewPr>
    <p:cSldViewPr snapToGrid="0">
      <p:cViewPr varScale="1">
        <p:scale>
          <a:sx n="57" d="100"/>
          <a:sy n="57" d="100"/>
        </p:scale>
        <p:origin x="786" y="78"/>
      </p:cViewPr>
      <p:guideLst/>
    </p:cSldViewPr>
  </p:slideViewPr>
  <p:outlineViewPr>
    <p:cViewPr>
      <p:scale>
        <a:sx n="33" d="100"/>
        <a:sy n="33" d="100"/>
      </p:scale>
      <p:origin x="0" y="-384"/>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6272F2-721F-49E9-8C90-6D9370896F29}" type="datetimeFigureOut">
              <a:rPr lang="en-US" smtClean="0"/>
              <a:t>9/15/2021</a:t>
            </a:fld>
            <a:endParaRPr lang="en-US"/>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0DC423-F407-48B5-880F-A9CBF151F98C}" type="slidenum">
              <a:rPr lang="en-US" smtClean="0"/>
              <a:t>‹#›</a:t>
            </a:fld>
            <a:endParaRPr lang="en-US"/>
          </a:p>
        </p:txBody>
      </p:sp>
    </p:spTree>
    <p:extLst>
      <p:ext uri="{BB962C8B-B14F-4D97-AF65-F5344CB8AC3E}">
        <p14:creationId xmlns:p14="http://schemas.microsoft.com/office/powerpoint/2010/main" val="10594394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0150" y="1143000"/>
            <a:ext cx="4457700" cy="3086100"/>
          </a:xfrm>
        </p:spPr>
      </p:sp>
      <p:sp>
        <p:nvSpPr>
          <p:cNvPr id="3" name="Notes Placeholder 2"/>
          <p:cNvSpPr>
            <a:spLocks noGrp="1"/>
          </p:cNvSpPr>
          <p:nvPr>
            <p:ph type="body" idx="1"/>
          </p:nvPr>
        </p:nvSpPr>
        <p:spPr/>
        <p:txBody>
          <a:bodyPr/>
          <a:lstStyle/>
          <a:p>
            <a:br>
              <a:rPr lang="en-US" sz="1200" b="0" i="0" kern="1200" dirty="0">
                <a:solidFill>
                  <a:schemeClr val="tx1"/>
                </a:solidFill>
                <a:effectLst/>
                <a:latin typeface="+mn-lt"/>
                <a:ea typeface="+mn-ea"/>
                <a:cs typeface="+mn-cs"/>
              </a:rPr>
            </a:br>
            <a:r>
              <a:rPr lang="en-US" dirty="0"/>
              <a:t> </a:t>
            </a:r>
          </a:p>
        </p:txBody>
      </p:sp>
      <p:sp>
        <p:nvSpPr>
          <p:cNvPr id="4" name="Slide Number Placeholder 3"/>
          <p:cNvSpPr>
            <a:spLocks noGrp="1"/>
          </p:cNvSpPr>
          <p:nvPr>
            <p:ph type="sldNum" sz="quarter" idx="5"/>
          </p:nvPr>
        </p:nvSpPr>
        <p:spPr/>
        <p:txBody>
          <a:bodyPr/>
          <a:lstStyle/>
          <a:p>
            <a:fld id="{C40DC423-F407-48B5-880F-A9CBF151F98C}" type="slidenum">
              <a:rPr lang="en-US" smtClean="0"/>
              <a:t>2</a:t>
            </a:fld>
            <a:endParaRPr lang="en-US"/>
          </a:p>
        </p:txBody>
      </p:sp>
    </p:spTree>
    <p:extLst>
      <p:ext uri="{BB962C8B-B14F-4D97-AF65-F5344CB8AC3E}">
        <p14:creationId xmlns:p14="http://schemas.microsoft.com/office/powerpoint/2010/main" val="19695011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0150" y="1143000"/>
            <a:ext cx="44577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40DC423-F407-48B5-880F-A9CBF151F98C}" type="slidenum">
              <a:rPr lang="en-US" smtClean="0"/>
              <a:t>3</a:t>
            </a:fld>
            <a:endParaRPr lang="en-US"/>
          </a:p>
        </p:txBody>
      </p:sp>
    </p:spTree>
    <p:extLst>
      <p:ext uri="{BB962C8B-B14F-4D97-AF65-F5344CB8AC3E}">
        <p14:creationId xmlns:p14="http://schemas.microsoft.com/office/powerpoint/2010/main" val="14657579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96013" y="802300"/>
            <a:ext cx="6086725" cy="254143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2596013" y="3531206"/>
            <a:ext cx="608672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26AE61D-9989-4547-8882-B8A8BC5D40B1}" type="datetimeFigureOut">
              <a:rPr lang="en-US" smtClean="0"/>
              <a:t>9/15/2021</a:t>
            </a:fld>
            <a:endParaRPr lang="en-US"/>
          </a:p>
        </p:txBody>
      </p:sp>
      <p:sp>
        <p:nvSpPr>
          <p:cNvPr id="5" name="Footer Placeholder 4"/>
          <p:cNvSpPr>
            <a:spLocks noGrp="1"/>
          </p:cNvSpPr>
          <p:nvPr>
            <p:ph type="ftr" sz="quarter" idx="11"/>
          </p:nvPr>
        </p:nvSpPr>
        <p:spPr>
          <a:xfrm>
            <a:off x="2596012" y="329309"/>
            <a:ext cx="3343483" cy="309201"/>
          </a:xfrm>
        </p:spPr>
        <p:txBody>
          <a:bodyPr/>
          <a:lstStyle/>
          <a:p>
            <a:endParaRPr lang="en-US"/>
          </a:p>
        </p:txBody>
      </p:sp>
      <p:sp>
        <p:nvSpPr>
          <p:cNvPr id="6" name="Slide Number Placeholder 5"/>
          <p:cNvSpPr>
            <a:spLocks noGrp="1"/>
          </p:cNvSpPr>
          <p:nvPr>
            <p:ph type="sldNum" sz="quarter" idx="12"/>
          </p:nvPr>
        </p:nvSpPr>
        <p:spPr>
          <a:xfrm>
            <a:off x="1554262" y="798973"/>
            <a:ext cx="868839" cy="503578"/>
          </a:xfrm>
        </p:spPr>
        <p:txBody>
          <a:bodyPr/>
          <a:lstStyle/>
          <a:p>
            <a:fld id="{30420F39-7BAB-491F-91AB-B76B1BA22CC2}" type="slidenum">
              <a:rPr lang="en-US" smtClean="0"/>
              <a:t>‹#›</a:t>
            </a:fld>
            <a:endParaRPr lang="en-US"/>
          </a:p>
        </p:txBody>
      </p:sp>
      <p:cxnSp>
        <p:nvCxnSpPr>
          <p:cNvPr id="15" name="Straight Connector 14"/>
          <p:cNvCxnSpPr/>
          <p:nvPr/>
        </p:nvCxnSpPr>
        <p:spPr>
          <a:xfrm>
            <a:off x="2596013" y="3528542"/>
            <a:ext cx="608672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27245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6AE61D-9989-4547-8882-B8A8BC5D40B1}" type="datetimeFigureOut">
              <a:rPr lang="en-US" smtClean="0"/>
              <a:t>9/15/2021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420F39-7BAB-491F-91AB-B76B1BA22CC2}" type="slidenum">
              <a:rPr lang="en-US" smtClean="0"/>
              <a:t>‹#›</a:t>
            </a:fld>
            <a:endParaRPr lang="en-US"/>
          </a:p>
        </p:txBody>
      </p:sp>
      <p:cxnSp>
        <p:nvCxnSpPr>
          <p:cNvPr id="33" name="Straight Connector 32"/>
          <p:cNvCxnSpPr/>
          <p:nvPr/>
        </p:nvCxnSpPr>
        <p:spPr>
          <a:xfrm>
            <a:off x="1563782" y="1847088"/>
            <a:ext cx="711895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87680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63782" y="1756130"/>
            <a:ext cx="6085086" cy="1887950"/>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563783" y="3806197"/>
            <a:ext cx="6085086"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26AE61D-9989-4547-8882-B8A8BC5D40B1}" type="datetimeFigureOut">
              <a:rPr lang="en-US" smtClean="0"/>
              <a:t>9/15/2021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420F39-7BAB-491F-91AB-B76B1BA22CC2}" type="slidenum">
              <a:rPr lang="en-US" smtClean="0"/>
              <a:t>‹#›</a:t>
            </a:fld>
            <a:endParaRPr lang="en-US"/>
          </a:p>
        </p:txBody>
      </p:sp>
      <p:cxnSp>
        <p:nvCxnSpPr>
          <p:cNvPr id="15" name="Straight Connector 14"/>
          <p:cNvCxnSpPr/>
          <p:nvPr/>
        </p:nvCxnSpPr>
        <p:spPr>
          <a:xfrm>
            <a:off x="1563782" y="3804985"/>
            <a:ext cx="608508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79174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63782" y="804891"/>
            <a:ext cx="711895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63781" y="2013936"/>
            <a:ext cx="3386360" cy="34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296614" y="2013937"/>
            <a:ext cx="3386123" cy="34375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6AE61D-9989-4547-8882-B8A8BC5D40B1}" type="datetimeFigureOut">
              <a:rPr lang="en-US" smtClean="0"/>
              <a:t>9/15/2021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420F39-7BAB-491F-91AB-B76B1BA22CC2}" type="slidenum">
              <a:rPr lang="en-US" smtClean="0"/>
              <a:t>‹#›</a:t>
            </a:fld>
            <a:endParaRPr lang="en-US"/>
          </a:p>
        </p:txBody>
      </p:sp>
      <p:cxnSp>
        <p:nvCxnSpPr>
          <p:cNvPr id="33" name="Straight Connector 32"/>
          <p:cNvCxnSpPr/>
          <p:nvPr/>
        </p:nvCxnSpPr>
        <p:spPr>
          <a:xfrm>
            <a:off x="1563782" y="1847088"/>
            <a:ext cx="711895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89324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63782" y="1847088"/>
            <a:ext cx="711895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63782" y="804165"/>
            <a:ext cx="7118956"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63782" y="2019551"/>
            <a:ext cx="3386247"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563782" y="2824271"/>
            <a:ext cx="3386247"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296614" y="2023005"/>
            <a:ext cx="3386123"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5296614" y="2821491"/>
            <a:ext cx="3386123"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26AE61D-9989-4547-8882-B8A8BC5D40B1}" type="datetimeFigureOut">
              <a:rPr lang="en-US" smtClean="0"/>
              <a:t>9/15/2021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0420F39-7BAB-491F-91AB-B76B1BA22CC2}" type="slidenum">
              <a:rPr lang="en-US" smtClean="0"/>
              <a:t>‹#›</a:t>
            </a:fld>
            <a:endParaRPr lang="en-US"/>
          </a:p>
        </p:txBody>
      </p:sp>
    </p:spTree>
    <p:extLst>
      <p:ext uri="{BB962C8B-B14F-4D97-AF65-F5344CB8AC3E}">
        <p14:creationId xmlns:p14="http://schemas.microsoft.com/office/powerpoint/2010/main" val="1707164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63782" y="1847088"/>
            <a:ext cx="711895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26AE61D-9989-4547-8882-B8A8BC5D40B1}" type="datetimeFigureOut">
              <a:rPr lang="en-US" smtClean="0"/>
              <a:t>9/15/2021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0420F39-7BAB-491F-91AB-B76B1BA22CC2}" type="slidenum">
              <a:rPr lang="en-US" smtClean="0"/>
              <a:t>‹#›</a:t>
            </a:fld>
            <a:endParaRPr lang="en-US"/>
          </a:p>
        </p:txBody>
      </p:sp>
    </p:spTree>
    <p:extLst>
      <p:ext uri="{BB962C8B-B14F-4D97-AF65-F5344CB8AC3E}">
        <p14:creationId xmlns:p14="http://schemas.microsoft.com/office/powerpoint/2010/main" val="19302837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6AE61D-9989-4547-8882-B8A8BC5D40B1}" type="datetimeFigureOut">
              <a:rPr lang="en-US" smtClean="0"/>
              <a:t>9/15/2021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0420F39-7BAB-491F-91AB-B76B1BA22CC2}" type="slidenum">
              <a:rPr lang="en-US" smtClean="0"/>
              <a:t>‹#›</a:t>
            </a:fld>
            <a:endParaRPr lang="en-US"/>
          </a:p>
        </p:txBody>
      </p:sp>
    </p:spTree>
    <p:extLst>
      <p:ext uri="{BB962C8B-B14F-4D97-AF65-F5344CB8AC3E}">
        <p14:creationId xmlns:p14="http://schemas.microsoft.com/office/powerpoint/2010/main" val="2766276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58962" y="798973"/>
            <a:ext cx="2628113"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535544" y="798974"/>
            <a:ext cx="4147193"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58963" y="3205493"/>
            <a:ext cx="2629650"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26AE61D-9989-4547-8882-B8A8BC5D40B1}" type="datetimeFigureOut">
              <a:rPr lang="en-US" smtClean="0"/>
              <a:t>9/15/2021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420F39-7BAB-491F-91AB-B76B1BA22CC2}" type="slidenum">
              <a:rPr lang="en-US" smtClean="0"/>
              <a:t>‹#›</a:t>
            </a:fld>
            <a:endParaRPr lang="en-US"/>
          </a:p>
        </p:txBody>
      </p:sp>
      <p:cxnSp>
        <p:nvCxnSpPr>
          <p:cNvPr id="17" name="Straight Connector 16"/>
          <p:cNvCxnSpPr/>
          <p:nvPr/>
        </p:nvCxnSpPr>
        <p:spPr>
          <a:xfrm>
            <a:off x="1561894" y="3205491"/>
            <a:ext cx="262521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61688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412876" y="482172"/>
            <a:ext cx="3804003"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64494" y="1129513"/>
            <a:ext cx="3515346"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110139" y="1122544"/>
            <a:ext cx="242124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563783" y="3145992"/>
            <a:ext cx="3510310"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556386" y="5469858"/>
            <a:ext cx="3523455" cy="320123"/>
          </a:xfrm>
        </p:spPr>
        <p:txBody>
          <a:bodyPr/>
          <a:lstStyle>
            <a:lvl1pPr algn="l">
              <a:defRPr/>
            </a:lvl1pPr>
          </a:lstStyle>
          <a:p>
            <a:fld id="{426AE61D-9989-4547-8882-B8A8BC5D40B1}" type="datetimeFigureOut">
              <a:rPr lang="en-US" smtClean="0"/>
              <a:t>9/15/2021</a:t>
            </a:fld>
            <a:endParaRPr lang="en-US"/>
          </a:p>
        </p:txBody>
      </p:sp>
      <p:sp>
        <p:nvSpPr>
          <p:cNvPr id="6" name="Footer Placeholder 5"/>
          <p:cNvSpPr>
            <a:spLocks noGrp="1"/>
          </p:cNvSpPr>
          <p:nvPr>
            <p:ph type="ftr" sz="quarter" idx="11"/>
          </p:nvPr>
        </p:nvSpPr>
        <p:spPr>
          <a:xfrm>
            <a:off x="1557325" y="318642"/>
            <a:ext cx="3522516" cy="320931"/>
          </a:xfrm>
        </p:spPr>
        <p:txBody>
          <a:bodyPr/>
          <a:lstStyle/>
          <a:p>
            <a:endParaRPr lang="en-US"/>
          </a:p>
        </p:txBody>
      </p:sp>
      <p:sp>
        <p:nvSpPr>
          <p:cNvPr id="7" name="Slide Number Placeholder 6"/>
          <p:cNvSpPr>
            <a:spLocks noGrp="1"/>
          </p:cNvSpPr>
          <p:nvPr>
            <p:ph type="sldNum" sz="quarter" idx="12"/>
          </p:nvPr>
        </p:nvSpPr>
        <p:spPr/>
        <p:txBody>
          <a:bodyPr/>
          <a:lstStyle/>
          <a:p>
            <a:fld id="{30420F39-7BAB-491F-91AB-B76B1BA22CC2}" type="slidenum">
              <a:rPr lang="en-US" smtClean="0"/>
              <a:t>‹#›</a:t>
            </a:fld>
            <a:endParaRPr lang="en-US"/>
          </a:p>
        </p:txBody>
      </p:sp>
      <p:cxnSp>
        <p:nvCxnSpPr>
          <p:cNvPr id="31" name="Straight Connector 30"/>
          <p:cNvCxnSpPr/>
          <p:nvPr/>
        </p:nvCxnSpPr>
        <p:spPr>
          <a:xfrm>
            <a:off x="1561388" y="3143605"/>
            <a:ext cx="351218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22414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63782" y="1847088"/>
            <a:ext cx="711895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6AE61D-9989-4547-8882-B8A8BC5D40B1}" type="datetimeFigureOut">
              <a:rPr lang="en-US" smtClean="0"/>
              <a:t>9/15/2021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420F39-7BAB-491F-91AB-B76B1BA22CC2}" type="slidenum">
              <a:rPr lang="en-US" smtClean="0"/>
              <a:t>‹#›</a:t>
            </a:fld>
            <a:endParaRPr lang="en-US"/>
          </a:p>
        </p:txBody>
      </p:sp>
    </p:spTree>
    <p:extLst>
      <p:ext uri="{BB962C8B-B14F-4D97-AF65-F5344CB8AC3E}">
        <p14:creationId xmlns:p14="http://schemas.microsoft.com/office/powerpoint/2010/main" val="2586193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494531" y="798975"/>
            <a:ext cx="1194946"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63782" y="798975"/>
            <a:ext cx="5742853"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6AE61D-9989-4547-8882-B8A8BC5D40B1}" type="datetimeFigureOut">
              <a:rPr lang="en-US" smtClean="0"/>
              <a:t>9/15/2021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420F39-7BAB-491F-91AB-B76B1BA22CC2}" type="slidenum">
              <a:rPr lang="en-US" smtClean="0"/>
              <a:t>‹#›</a:t>
            </a:fld>
            <a:endParaRPr lang="en-US"/>
          </a:p>
        </p:txBody>
      </p:sp>
      <p:cxnSp>
        <p:nvCxnSpPr>
          <p:cNvPr id="15" name="Straight Connector 14"/>
          <p:cNvCxnSpPr/>
          <p:nvPr/>
        </p:nvCxnSpPr>
        <p:spPr>
          <a:xfrm>
            <a:off x="7494530" y="798975"/>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202775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906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4"/>
            <a:ext cx="9906001" cy="774727"/>
          </a:xfrm>
          <a:prstGeom prst="rect">
            <a:avLst/>
          </a:prstGeom>
        </p:spPr>
      </p:pic>
      <p:cxnSp>
        <p:nvCxnSpPr>
          <p:cNvPr id="13" name="Straight Connector 12"/>
          <p:cNvCxnSpPr/>
          <p:nvPr/>
        </p:nvCxnSpPr>
        <p:spPr>
          <a:xfrm>
            <a:off x="0" y="6101127"/>
            <a:ext cx="9906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63782" y="804521"/>
            <a:ext cx="711895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63782" y="2015734"/>
            <a:ext cx="711895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17087" y="330370"/>
            <a:ext cx="2565650"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26AE61D-9989-4547-8882-B8A8BC5D40B1}" type="datetimeFigureOut">
              <a:rPr lang="en-US" smtClean="0"/>
              <a:t>9/15/2021</a:t>
            </a:fld>
            <a:endParaRPr lang="en-US"/>
          </a:p>
        </p:txBody>
      </p:sp>
      <p:sp>
        <p:nvSpPr>
          <p:cNvPr id="5" name="Footer Placeholder 4"/>
          <p:cNvSpPr>
            <a:spLocks noGrp="1"/>
          </p:cNvSpPr>
          <p:nvPr>
            <p:ph type="ftr" sz="quarter" idx="3"/>
          </p:nvPr>
        </p:nvSpPr>
        <p:spPr>
          <a:xfrm>
            <a:off x="1563782" y="329309"/>
            <a:ext cx="4370171"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28369" y="798973"/>
            <a:ext cx="862058" cy="503578"/>
          </a:xfrm>
          <a:prstGeom prst="rect">
            <a:avLst/>
          </a:prstGeom>
        </p:spPr>
        <p:txBody>
          <a:bodyPr vert="horz" lIns="91440" tIns="45720" rIns="91440" bIns="45720" rtlCol="0" anchor="t"/>
          <a:lstStyle>
            <a:lvl1pPr algn="r">
              <a:defRPr sz="2800">
                <a:solidFill>
                  <a:schemeClr val="accent1"/>
                </a:solidFill>
              </a:defRPr>
            </a:lvl1pPr>
          </a:lstStyle>
          <a:p>
            <a:fld id="{30420F39-7BAB-491F-91AB-B76B1BA22CC2}" type="slidenum">
              <a:rPr lang="en-US" smtClean="0"/>
              <a:t>‹#›</a:t>
            </a:fld>
            <a:endParaRPr lang="en-US"/>
          </a:p>
        </p:txBody>
      </p:sp>
    </p:spTree>
    <p:extLst>
      <p:ext uri="{BB962C8B-B14F-4D97-AF65-F5344CB8AC3E}">
        <p14:creationId xmlns:p14="http://schemas.microsoft.com/office/powerpoint/2010/main" val="2296700693"/>
      </p:ext>
    </p:extLst>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Lst>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hyperlink" Target="student's-sign-up-page.html"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0EDA18">
            <a:alpha val="92941"/>
          </a:srgb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AC6A3-C453-481E-815B-A27951AD6394}"/>
              </a:ext>
            </a:extLst>
          </p:cNvPr>
          <p:cNvSpPr>
            <a:spLocks noGrp="1"/>
          </p:cNvSpPr>
          <p:nvPr>
            <p:ph type="title"/>
          </p:nvPr>
        </p:nvSpPr>
        <p:spPr>
          <a:xfrm>
            <a:off x="1460603" y="571501"/>
            <a:ext cx="6984793" cy="1444624"/>
          </a:xfrm>
        </p:spPr>
        <p:txBody>
          <a:bodyPr>
            <a:normAutofit/>
          </a:bodyPr>
          <a:lstStyle/>
          <a:p>
            <a:r>
              <a:rPr lang="en-US" i="1" dirty="0">
                <a:solidFill>
                  <a:srgbClr val="00B050"/>
                </a:solidFill>
                <a:latin typeface="Algerian" panose="04020705040A02060702" pitchFamily="82" charset="0"/>
              </a:rPr>
              <a:t>      </a:t>
            </a:r>
            <a:r>
              <a:rPr lang="en-US" i="1" dirty="0">
                <a:solidFill>
                  <a:schemeClr val="bg1"/>
                </a:solidFill>
                <a:latin typeface="Algerian" panose="04020705040A02060702" pitchFamily="82" charset="0"/>
              </a:rPr>
              <a:t>WELCOME To community of one</a:t>
            </a:r>
            <a:br>
              <a:rPr lang="en-US" i="1" dirty="0">
                <a:solidFill>
                  <a:srgbClr val="00B050"/>
                </a:solidFill>
                <a:latin typeface="Algerian" panose="04020705040A02060702" pitchFamily="82" charset="0"/>
              </a:rPr>
            </a:br>
            <a:br>
              <a:rPr lang="en-US" i="1" dirty="0">
                <a:solidFill>
                  <a:srgbClr val="00B050"/>
                </a:solidFill>
                <a:latin typeface="Algerian" panose="04020705040A02060702" pitchFamily="82" charset="0"/>
              </a:rPr>
            </a:br>
            <a:r>
              <a:rPr lang="en-US" sz="1950" i="1" dirty="0">
                <a:solidFill>
                  <a:srgbClr val="00B050"/>
                </a:solidFill>
                <a:latin typeface="Algerian" panose="04020705040A02060702" pitchFamily="82" charset="0"/>
              </a:rPr>
              <a:t>                      </a:t>
            </a:r>
            <a:r>
              <a:rPr lang="en-US" sz="1950" i="1" dirty="0">
                <a:solidFill>
                  <a:srgbClr val="7030A0"/>
                </a:solidFill>
                <a:latin typeface="Arial Nova" panose="020B0604020202020204" pitchFamily="34" charset="0"/>
              </a:rPr>
              <a:t>A Model-Type Virtual Online Community</a:t>
            </a:r>
            <a:endParaRPr lang="en-US" sz="1950" i="1" dirty="0">
              <a:solidFill>
                <a:srgbClr val="7030A0"/>
              </a:solidFill>
            </a:endParaRPr>
          </a:p>
        </p:txBody>
      </p:sp>
      <p:pic>
        <p:nvPicPr>
          <p:cNvPr id="5" name="Content Placeholder 4" descr="A picture containing tree, outdoor, river, plant&#10;&#10;Description automatically generated">
            <a:extLst>
              <a:ext uri="{FF2B5EF4-FFF2-40B4-BE49-F238E27FC236}">
                <a16:creationId xmlns:a16="http://schemas.microsoft.com/office/drawing/2014/main" id="{B31ABA92-59C2-420F-86EA-3512885A2AE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58726" y="2016125"/>
            <a:ext cx="6128273" cy="3449638"/>
          </a:xfrm>
        </p:spPr>
      </p:pic>
    </p:spTree>
    <p:extLst>
      <p:ext uri="{BB962C8B-B14F-4D97-AF65-F5344CB8AC3E}">
        <p14:creationId xmlns:p14="http://schemas.microsoft.com/office/powerpoint/2010/main" val="30443901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B0A7E-5B4B-45A7-8432-1E12B507542A}"/>
              </a:ext>
            </a:extLst>
          </p:cNvPr>
          <p:cNvSpPr>
            <a:spLocks noGrp="1"/>
          </p:cNvSpPr>
          <p:nvPr>
            <p:ph type="ctrTitle"/>
          </p:nvPr>
        </p:nvSpPr>
        <p:spPr>
          <a:xfrm>
            <a:off x="1786439" y="1206570"/>
            <a:ext cx="6310636" cy="527402"/>
          </a:xfrm>
        </p:spPr>
        <p:txBody>
          <a:bodyPr>
            <a:normAutofit fontScale="90000"/>
          </a:bodyPr>
          <a:lstStyle/>
          <a:p>
            <a:pPr algn="l"/>
            <a:r>
              <a:rPr lang="en-US" sz="3250" i="1" dirty="0">
                <a:solidFill>
                  <a:srgbClr val="00B050"/>
                </a:solidFill>
                <a:latin typeface="Comic Sans MS" panose="030F0702030302020204" pitchFamily="66" charset="0"/>
              </a:rPr>
              <a:t>         </a:t>
            </a:r>
            <a:r>
              <a:rPr lang="en-US" sz="3250" i="1" dirty="0">
                <a:solidFill>
                  <a:srgbClr val="00B050"/>
                </a:solidFill>
                <a:latin typeface="Algerian" panose="04020705040A02060702" pitchFamily="82" charset="0"/>
              </a:rPr>
              <a:t>WELCOME TO </a:t>
            </a:r>
            <a:br>
              <a:rPr lang="en-US" sz="3250" i="1" dirty="0">
                <a:solidFill>
                  <a:srgbClr val="00B050"/>
                </a:solidFill>
                <a:latin typeface="Algerian" panose="04020705040A02060702" pitchFamily="82" charset="0"/>
              </a:rPr>
            </a:br>
            <a:r>
              <a:rPr lang="en-US" sz="3250" i="1" dirty="0">
                <a:solidFill>
                  <a:srgbClr val="00B050"/>
                </a:solidFill>
                <a:latin typeface="Algerian" panose="04020705040A02060702" pitchFamily="82" charset="0"/>
              </a:rPr>
              <a:t>    COMMUNITY OF ONE</a:t>
            </a:r>
          </a:p>
        </p:txBody>
      </p:sp>
      <p:sp>
        <p:nvSpPr>
          <p:cNvPr id="3" name="Subtitle 2">
            <a:extLst>
              <a:ext uri="{FF2B5EF4-FFF2-40B4-BE49-F238E27FC236}">
                <a16:creationId xmlns:a16="http://schemas.microsoft.com/office/drawing/2014/main" id="{2F96A716-416B-4563-BFC3-A6FD6C68A3E3}"/>
              </a:ext>
            </a:extLst>
          </p:cNvPr>
          <p:cNvSpPr>
            <a:spLocks noGrp="1"/>
          </p:cNvSpPr>
          <p:nvPr>
            <p:ph type="subTitle" idx="1"/>
          </p:nvPr>
        </p:nvSpPr>
        <p:spPr>
          <a:xfrm>
            <a:off x="1201844" y="1973382"/>
            <a:ext cx="6310636" cy="880533"/>
          </a:xfrm>
        </p:spPr>
        <p:txBody>
          <a:bodyPr>
            <a:normAutofit/>
          </a:bodyPr>
          <a:lstStyle/>
          <a:p>
            <a:pPr algn="ctr"/>
            <a:r>
              <a:rPr lang="en-US" dirty="0">
                <a:solidFill>
                  <a:srgbClr val="7030A0"/>
                </a:solidFill>
                <a:effectLst>
                  <a:outerShdw blurRad="38100" dist="38100" dir="2700000" algn="tl">
                    <a:srgbClr val="000000">
                      <a:alpha val="43137"/>
                    </a:srgbClr>
                  </a:outerShdw>
                </a:effectLst>
                <a:latin typeface="Comic Sans MS" panose="030F0702030302020204" pitchFamily="66" charset="0"/>
              </a:rPr>
              <a:t>Welcome To Our Online </a:t>
            </a:r>
            <a:r>
              <a:rPr lang="en-US" i="1" dirty="0">
                <a:solidFill>
                  <a:srgbClr val="7030A0"/>
                </a:solidFill>
                <a:effectLst>
                  <a:outerShdw blurRad="38100" dist="38100" dir="2700000" algn="tl">
                    <a:srgbClr val="000000">
                      <a:alpha val="43137"/>
                    </a:srgbClr>
                  </a:outerShdw>
                </a:effectLst>
                <a:latin typeface="Comic Sans MS" panose="030F0702030302020204" pitchFamily="66" charset="0"/>
              </a:rPr>
              <a:t>Community</a:t>
            </a:r>
            <a:r>
              <a:rPr lang="en-US" dirty="0">
                <a:solidFill>
                  <a:srgbClr val="7030A0"/>
                </a:solidFill>
                <a:effectLst>
                  <a:outerShdw blurRad="38100" dist="38100" dir="2700000" algn="tl">
                    <a:srgbClr val="000000">
                      <a:alpha val="43137"/>
                    </a:srgbClr>
                  </a:outerShdw>
                </a:effectLst>
                <a:latin typeface="Comic Sans MS" panose="030F0702030302020204" pitchFamily="66" charset="0"/>
              </a:rPr>
              <a:t> Campus</a:t>
            </a:r>
          </a:p>
        </p:txBody>
      </p:sp>
      <p:graphicFrame>
        <p:nvGraphicFramePr>
          <p:cNvPr id="5" name="Table 5">
            <a:extLst>
              <a:ext uri="{FF2B5EF4-FFF2-40B4-BE49-F238E27FC236}">
                <a16:creationId xmlns:a16="http://schemas.microsoft.com/office/drawing/2014/main" id="{09F57C28-9FF3-4CCE-B849-4736F910BCAD}"/>
              </a:ext>
            </a:extLst>
          </p:cNvPr>
          <p:cNvGraphicFramePr>
            <a:graphicFrameLocks noGrp="1"/>
          </p:cNvGraphicFramePr>
          <p:nvPr>
            <p:extLst>
              <p:ext uri="{D42A27DB-BD31-4B8C-83A1-F6EECF244321}">
                <p14:modId xmlns:p14="http://schemas.microsoft.com/office/powerpoint/2010/main" val="3687703538"/>
              </p:ext>
            </p:extLst>
          </p:nvPr>
        </p:nvGraphicFramePr>
        <p:xfrm>
          <a:off x="1393827" y="6617161"/>
          <a:ext cx="6158442" cy="301308"/>
        </p:xfrm>
        <a:graphic>
          <a:graphicData uri="http://schemas.openxmlformats.org/drawingml/2006/table">
            <a:tbl>
              <a:tblPr firstRow="1" bandRow="1">
                <a:tableStyleId>{5C22544A-7EE6-4342-B048-85BDC9FD1C3A}</a:tableStyleId>
              </a:tblPr>
              <a:tblGrid>
                <a:gridCol w="2052814">
                  <a:extLst>
                    <a:ext uri="{9D8B030D-6E8A-4147-A177-3AD203B41FA5}">
                      <a16:colId xmlns:a16="http://schemas.microsoft.com/office/drawing/2014/main" val="1584794395"/>
                    </a:ext>
                  </a:extLst>
                </a:gridCol>
                <a:gridCol w="2052814">
                  <a:extLst>
                    <a:ext uri="{9D8B030D-6E8A-4147-A177-3AD203B41FA5}">
                      <a16:colId xmlns:a16="http://schemas.microsoft.com/office/drawing/2014/main" val="4099403980"/>
                    </a:ext>
                  </a:extLst>
                </a:gridCol>
                <a:gridCol w="2052814">
                  <a:extLst>
                    <a:ext uri="{9D8B030D-6E8A-4147-A177-3AD203B41FA5}">
                      <a16:colId xmlns:a16="http://schemas.microsoft.com/office/drawing/2014/main" val="829936019"/>
                    </a:ext>
                  </a:extLst>
                </a:gridCol>
              </a:tblGrid>
              <a:tr h="301308">
                <a:tc>
                  <a:txBody>
                    <a:bodyPr/>
                    <a:lstStyle/>
                    <a:p>
                      <a:endParaRPr lang="en-US" sz="1200"/>
                    </a:p>
                  </a:txBody>
                  <a:tcPr marL="74295" marR="74295" marT="37148" marB="37148"/>
                </a:tc>
                <a:tc>
                  <a:txBody>
                    <a:bodyPr/>
                    <a:lstStyle/>
                    <a:p>
                      <a:endParaRPr lang="en-US" sz="1200"/>
                    </a:p>
                  </a:txBody>
                  <a:tcPr marL="74295" marR="74295" marT="37148" marB="37148"/>
                </a:tc>
                <a:tc>
                  <a:txBody>
                    <a:bodyPr/>
                    <a:lstStyle/>
                    <a:p>
                      <a:endParaRPr lang="en-US" sz="1200" dirty="0"/>
                    </a:p>
                  </a:txBody>
                  <a:tcPr marL="74295" marR="74295" marT="37148" marB="37148"/>
                </a:tc>
                <a:extLst>
                  <a:ext uri="{0D108BD9-81ED-4DB2-BD59-A6C34878D82A}">
                    <a16:rowId xmlns:a16="http://schemas.microsoft.com/office/drawing/2014/main" val="727607724"/>
                  </a:ext>
                </a:extLst>
              </a:tr>
            </a:tbl>
          </a:graphicData>
        </a:graphic>
      </p:graphicFrame>
      <p:graphicFrame>
        <p:nvGraphicFramePr>
          <p:cNvPr id="7" name="Table 7">
            <a:extLst>
              <a:ext uri="{FF2B5EF4-FFF2-40B4-BE49-F238E27FC236}">
                <a16:creationId xmlns:a16="http://schemas.microsoft.com/office/drawing/2014/main" id="{40870776-7CC9-4E5F-9964-EFE41B0BC50B}"/>
              </a:ext>
            </a:extLst>
          </p:cNvPr>
          <p:cNvGraphicFramePr>
            <a:graphicFrameLocks noGrp="1"/>
          </p:cNvGraphicFramePr>
          <p:nvPr>
            <p:extLst>
              <p:ext uri="{D42A27DB-BD31-4B8C-83A1-F6EECF244321}">
                <p14:modId xmlns:p14="http://schemas.microsoft.com/office/powerpoint/2010/main" val="1811713711"/>
              </p:ext>
            </p:extLst>
          </p:nvPr>
        </p:nvGraphicFramePr>
        <p:xfrm>
          <a:off x="1393827" y="240839"/>
          <a:ext cx="6310635" cy="257176"/>
        </p:xfrm>
        <a:graphic>
          <a:graphicData uri="http://schemas.openxmlformats.org/drawingml/2006/table">
            <a:tbl>
              <a:tblPr firstRow="1" bandRow="1">
                <a:tableStyleId>{5C22544A-7EE6-4342-B048-85BDC9FD1C3A}</a:tableStyleId>
              </a:tblPr>
              <a:tblGrid>
                <a:gridCol w="2103545">
                  <a:extLst>
                    <a:ext uri="{9D8B030D-6E8A-4147-A177-3AD203B41FA5}">
                      <a16:colId xmlns:a16="http://schemas.microsoft.com/office/drawing/2014/main" val="3396115363"/>
                    </a:ext>
                  </a:extLst>
                </a:gridCol>
                <a:gridCol w="2103545">
                  <a:extLst>
                    <a:ext uri="{9D8B030D-6E8A-4147-A177-3AD203B41FA5}">
                      <a16:colId xmlns:a16="http://schemas.microsoft.com/office/drawing/2014/main" val="3251792480"/>
                    </a:ext>
                  </a:extLst>
                </a:gridCol>
                <a:gridCol w="2103545">
                  <a:extLst>
                    <a:ext uri="{9D8B030D-6E8A-4147-A177-3AD203B41FA5}">
                      <a16:colId xmlns:a16="http://schemas.microsoft.com/office/drawing/2014/main" val="2531629944"/>
                    </a:ext>
                  </a:extLst>
                </a:gridCol>
              </a:tblGrid>
              <a:tr h="0">
                <a:tc>
                  <a:txBody>
                    <a:bodyPr/>
                    <a:lstStyle/>
                    <a:p>
                      <a:endParaRPr lang="en-US" sz="1200" dirty="0"/>
                    </a:p>
                  </a:txBody>
                  <a:tcPr marL="74295" marR="74295" marT="37148" marB="37148"/>
                </a:tc>
                <a:tc>
                  <a:txBody>
                    <a:bodyPr/>
                    <a:lstStyle/>
                    <a:p>
                      <a:endParaRPr lang="en-US" sz="1200" dirty="0"/>
                    </a:p>
                  </a:txBody>
                  <a:tcPr marL="74295" marR="74295" marT="37148" marB="37148"/>
                </a:tc>
                <a:tc>
                  <a:txBody>
                    <a:bodyPr/>
                    <a:lstStyle/>
                    <a:p>
                      <a:endParaRPr lang="en-US" sz="1200" dirty="0"/>
                    </a:p>
                  </a:txBody>
                  <a:tcPr marL="74295" marR="74295" marT="37148" marB="37148"/>
                </a:tc>
                <a:extLst>
                  <a:ext uri="{0D108BD9-81ED-4DB2-BD59-A6C34878D82A}">
                    <a16:rowId xmlns:a16="http://schemas.microsoft.com/office/drawing/2014/main" val="947011497"/>
                  </a:ext>
                </a:extLst>
              </a:tr>
            </a:tbl>
          </a:graphicData>
        </a:graphic>
      </p:graphicFrame>
      <p:pic>
        <p:nvPicPr>
          <p:cNvPr id="9" name="Picture 8" descr="A group of people sitting on the grass&#10;&#10;Description automatically generated with low confidence">
            <a:hlinkClick r:id="rId4" tooltip="Student's-Sign-Up-Page.html"/>
            <a:extLst>
              <a:ext uri="{FF2B5EF4-FFF2-40B4-BE49-F238E27FC236}">
                <a16:creationId xmlns:a16="http://schemas.microsoft.com/office/drawing/2014/main" id="{FF960FA1-D104-4C1B-BB7C-A05BEC17FA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02533" y="2801999"/>
            <a:ext cx="5141030" cy="2918524"/>
          </a:xfrm>
          <a:prstGeom prst="rect">
            <a:avLst/>
          </a:prstGeom>
        </p:spPr>
      </p:pic>
    </p:spTree>
    <p:extLst>
      <p:ext uri="{BB962C8B-B14F-4D97-AF65-F5344CB8AC3E}">
        <p14:creationId xmlns:p14="http://schemas.microsoft.com/office/powerpoint/2010/main" val="17665044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l="-2000" r="-2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FCF92-2080-43C3-A7F2-45325F056F0C}"/>
              </a:ext>
            </a:extLst>
          </p:cNvPr>
          <p:cNvSpPr>
            <a:spLocks noGrp="1"/>
          </p:cNvSpPr>
          <p:nvPr>
            <p:ph type="title"/>
          </p:nvPr>
        </p:nvSpPr>
        <p:spPr>
          <a:xfrm rot="10800000" flipV="1">
            <a:off x="1951669" y="203200"/>
            <a:ext cx="6984793" cy="558800"/>
          </a:xfrm>
          <a:noFill/>
        </p:spPr>
        <p:txBody>
          <a:bodyPr>
            <a:normAutofit/>
          </a:bodyPr>
          <a:lstStyle/>
          <a:p>
            <a:r>
              <a:rPr lang="en-US" dirty="0"/>
              <a:t>   </a:t>
            </a:r>
            <a:r>
              <a:rPr lang="en-US" dirty="0">
                <a:solidFill>
                  <a:srgbClr val="7030A0"/>
                </a:solidFill>
              </a:rPr>
              <a:t>ATTENTION STUDENTS</a:t>
            </a:r>
            <a:endParaRPr lang="en-US" dirty="0"/>
          </a:p>
        </p:txBody>
      </p:sp>
      <p:sp>
        <p:nvSpPr>
          <p:cNvPr id="3" name="Content Placeholder 2">
            <a:extLst>
              <a:ext uri="{FF2B5EF4-FFF2-40B4-BE49-F238E27FC236}">
                <a16:creationId xmlns:a16="http://schemas.microsoft.com/office/drawing/2014/main" id="{C16E6DB1-35D7-40B5-8366-193927F412C0}"/>
              </a:ext>
            </a:extLst>
          </p:cNvPr>
          <p:cNvSpPr>
            <a:spLocks noGrp="1"/>
          </p:cNvSpPr>
          <p:nvPr>
            <p:ph idx="1"/>
          </p:nvPr>
        </p:nvSpPr>
        <p:spPr>
          <a:xfrm>
            <a:off x="863600" y="961431"/>
            <a:ext cx="7837809" cy="7793071"/>
          </a:xfrm>
        </p:spPr>
        <p:txBody>
          <a:bodyPr>
            <a:normAutofit/>
          </a:bodyPr>
          <a:lstStyle/>
          <a:p>
            <a:pPr marL="0" indent="0">
              <a:buNone/>
            </a:pPr>
            <a:r>
              <a:rPr lang="en-US" dirty="0">
                <a:solidFill>
                  <a:srgbClr val="FFFF00"/>
                </a:solidFill>
              </a:rPr>
              <a:t>        Below, you will find a list of the classes we offer here at our                                                         	                           Community College</a:t>
            </a:r>
          </a:p>
          <a:p>
            <a:endParaRPr lang="en-US" dirty="0"/>
          </a:p>
          <a:p>
            <a:pPr marL="0" indent="0">
              <a:buNone/>
            </a:pPr>
            <a:r>
              <a:rPr lang="en-US" dirty="0"/>
              <a:t>    </a:t>
            </a:r>
            <a:r>
              <a:rPr lang="en-US" dirty="0">
                <a:solidFill>
                  <a:schemeClr val="bg1">
                    <a:lumMod val="95000"/>
                  </a:schemeClr>
                </a:solidFill>
              </a:rPr>
              <a:t>1)  Focus on Loving Yourself (via Self-Love Exercises)</a:t>
            </a:r>
          </a:p>
          <a:p>
            <a:pPr marL="0" indent="0">
              <a:buNone/>
            </a:pPr>
            <a:r>
              <a:rPr lang="en-US" dirty="0">
                <a:solidFill>
                  <a:schemeClr val="bg1">
                    <a:lumMod val="95000"/>
                  </a:schemeClr>
                </a:solidFill>
              </a:rPr>
              <a:t>    2)  Through various exercises and videos – Getting to know                                         	    Yourself better</a:t>
            </a:r>
          </a:p>
          <a:p>
            <a:pPr marL="0" indent="0">
              <a:buNone/>
            </a:pPr>
            <a:r>
              <a:rPr lang="en-US" dirty="0">
                <a:solidFill>
                  <a:schemeClr val="bg1">
                    <a:lumMod val="95000"/>
                  </a:schemeClr>
                </a:solidFill>
              </a:rPr>
              <a:t>    3)  Accepting Yourself</a:t>
            </a:r>
          </a:p>
          <a:p>
            <a:pPr marL="0" indent="0">
              <a:buNone/>
            </a:pPr>
            <a:r>
              <a:rPr lang="en-US" dirty="0">
                <a:solidFill>
                  <a:schemeClr val="bg1">
                    <a:lumMod val="95000"/>
                  </a:schemeClr>
                </a:solidFill>
              </a:rPr>
              <a:t>    4)  Treating Yourself With The Dignity and Respect You Deserve</a:t>
            </a:r>
          </a:p>
          <a:p>
            <a:pPr marL="0" indent="0">
              <a:buNone/>
            </a:pPr>
            <a:r>
              <a:rPr lang="en-US" dirty="0">
                <a:solidFill>
                  <a:schemeClr val="bg1">
                    <a:lumMod val="95000"/>
                  </a:schemeClr>
                </a:solidFill>
              </a:rPr>
              <a:t>    5)  Enhancing and Utilizing Your Innate Talents and Expertise</a:t>
            </a:r>
          </a:p>
          <a:p>
            <a:pPr marL="0" indent="0">
              <a:buNone/>
            </a:pPr>
            <a:r>
              <a:rPr lang="en-US" dirty="0">
                <a:solidFill>
                  <a:schemeClr val="bg1">
                    <a:lumMod val="95000"/>
                  </a:schemeClr>
                </a:solidFill>
              </a:rPr>
              <a:t>    6)  Self-Actualization – What it is…What It Means</a:t>
            </a:r>
          </a:p>
          <a:p>
            <a:pPr marL="0" indent="0">
              <a:buNone/>
            </a:pPr>
            <a:r>
              <a:rPr lang="en-US" dirty="0">
                <a:solidFill>
                  <a:schemeClr val="bg1">
                    <a:lumMod val="95000"/>
                  </a:schemeClr>
                </a:solidFill>
              </a:rPr>
              <a:t>    7)  What It Means To Become an Authentic Human Being</a:t>
            </a:r>
          </a:p>
          <a:p>
            <a:pPr marL="0" indent="0">
              <a:buNone/>
            </a:pPr>
            <a:endParaRPr lang="en-US" dirty="0"/>
          </a:p>
          <a:p>
            <a:pPr marL="0" indent="0">
              <a:buNone/>
            </a:pPr>
            <a:endParaRPr lang="en-US" dirty="0"/>
          </a:p>
          <a:p>
            <a:pPr marL="0" indent="0">
              <a:buNone/>
            </a:pPr>
            <a:r>
              <a:rPr lang="en-US" dirty="0"/>
              <a:t> </a:t>
            </a:r>
          </a:p>
          <a:p>
            <a:pPr marL="0" indent="0">
              <a:buNone/>
            </a:pPr>
            <a:endParaRPr lang="en-US" dirty="0"/>
          </a:p>
          <a:p>
            <a:pPr marL="0" indent="0">
              <a:buNone/>
            </a:pPr>
            <a:endParaRPr lang="en-US" dirty="0"/>
          </a:p>
          <a:p>
            <a:pPr marL="0" indent="0">
              <a:buNone/>
            </a:pPr>
            <a:endParaRPr lang="en-US" dirty="0"/>
          </a:p>
          <a:p>
            <a:endParaRPr lang="en-US" dirty="0"/>
          </a:p>
          <a:p>
            <a:endParaRPr lang="en-US" dirty="0"/>
          </a:p>
          <a:p>
            <a:endParaRPr lang="en-US" dirty="0"/>
          </a:p>
        </p:txBody>
      </p:sp>
    </p:spTree>
    <p:extLst>
      <p:ext uri="{BB962C8B-B14F-4D97-AF65-F5344CB8AC3E}">
        <p14:creationId xmlns:p14="http://schemas.microsoft.com/office/powerpoint/2010/main" val="13476666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58000" b="-58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FA286-98BD-477B-9F05-31E50402AE04}"/>
              </a:ext>
            </a:extLst>
          </p:cNvPr>
          <p:cNvSpPr>
            <a:spLocks noGrp="1"/>
          </p:cNvSpPr>
          <p:nvPr>
            <p:ph type="title"/>
          </p:nvPr>
        </p:nvSpPr>
        <p:spPr>
          <a:xfrm>
            <a:off x="8644467" y="1083734"/>
            <a:ext cx="6876689" cy="1320800"/>
          </a:xfrm>
        </p:spPr>
        <p:txBody>
          <a:bodyPr/>
          <a:lstStyle/>
          <a:p>
            <a:r>
              <a:rPr lang="en-US" dirty="0"/>
              <a:t>              </a:t>
            </a:r>
            <a:endParaRPr lang="en-US" sz="2000" dirty="0">
              <a:solidFill>
                <a:srgbClr val="7030A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02EA9FE2-8B45-4A4B-9802-543E8055DD65}"/>
              </a:ext>
            </a:extLst>
          </p:cNvPr>
          <p:cNvSpPr>
            <a:spLocks noGrp="1"/>
          </p:cNvSpPr>
          <p:nvPr>
            <p:ph idx="1"/>
          </p:nvPr>
        </p:nvSpPr>
        <p:spPr>
          <a:xfrm>
            <a:off x="539261" y="513861"/>
            <a:ext cx="8827477" cy="6709508"/>
          </a:xfrm>
        </p:spPr>
        <p:txBody>
          <a:bodyPr>
            <a:noAutofit/>
          </a:bodyPr>
          <a:lstStyle/>
          <a:p>
            <a:pPr marL="0" indent="0">
              <a:buNone/>
            </a:pPr>
            <a:r>
              <a:rPr lang="en-US" dirty="0">
                <a:solidFill>
                  <a:schemeClr val="tx1">
                    <a:lumMod val="85000"/>
                    <a:lumOff val="15000"/>
                  </a:schemeClr>
                </a:solidFill>
              </a:rPr>
              <a:t>Continuing on -   Below is a brief description of the other classes we will be providing as an ongoing learning experience for your overall health and well-being:</a:t>
            </a:r>
          </a:p>
          <a:p>
            <a:pPr marL="0" indent="0">
              <a:buNone/>
            </a:pPr>
            <a:r>
              <a:rPr lang="en-US" dirty="0">
                <a:solidFill>
                  <a:schemeClr val="tx1">
                    <a:lumMod val="85000"/>
                    <a:lumOff val="15000"/>
                  </a:schemeClr>
                </a:solidFill>
              </a:rPr>
              <a:t>  1) – Self Love – Having a high regard for your overall well-being and happiness.  And taking care of your own needs.</a:t>
            </a:r>
          </a:p>
          <a:p>
            <a:pPr marL="0" indent="0">
              <a:buNone/>
            </a:pPr>
            <a:r>
              <a:rPr lang="en-US" dirty="0">
                <a:solidFill>
                  <a:schemeClr val="tx1">
                    <a:lumMod val="85000"/>
                    <a:lumOff val="15000"/>
                  </a:schemeClr>
                </a:solidFill>
              </a:rPr>
              <a:t>  2) – Self-Esteem – It is important, because it influences the choices and decisions people make “on a daily basis”.  This goes along with our negative or positive thinking patterns and our “mindsets” (which we will be going over in class.</a:t>
            </a:r>
          </a:p>
          <a:p>
            <a:pPr marL="0" indent="0">
              <a:buNone/>
            </a:pPr>
            <a:r>
              <a:rPr lang="en-US" dirty="0">
                <a:solidFill>
                  <a:schemeClr val="tx1">
                    <a:lumMod val="85000"/>
                    <a:lumOff val="15000"/>
                  </a:schemeClr>
                </a:solidFill>
              </a:rPr>
              <a:t>  3) – Self-Acceptance – Greatly affects how you look at yourself, the people in your immediate vicinity, and the world around you, which includes the beautiful animals who share this planet with us.</a:t>
            </a:r>
          </a:p>
          <a:p>
            <a:pPr marL="0" indent="0">
              <a:buNone/>
            </a:pPr>
            <a:r>
              <a:rPr lang="en-US" dirty="0">
                <a:solidFill>
                  <a:schemeClr val="tx1">
                    <a:lumMod val="85000"/>
                    <a:lumOff val="15000"/>
                  </a:schemeClr>
                </a:solidFill>
              </a:rPr>
              <a:t> 4) – Self-Confidence – The Google/Psychology Dictionary defines self-confidence as the person’s trust in his/her own abilities, capabilities, judgements, and beliefs that he/she can be successful in the choices /decisions he or she makes throughout his or her life.</a:t>
            </a:r>
          </a:p>
          <a:p>
            <a:pPr marL="0" indent="0">
              <a:buNone/>
            </a:pPr>
            <a:endParaRPr lang="en-US" dirty="0"/>
          </a:p>
          <a:p>
            <a:pPr marL="0" indent="0">
              <a:buNone/>
            </a:pPr>
            <a:endParaRPr lang="en-US" dirty="0"/>
          </a:p>
          <a:p>
            <a:pPr marL="0" indent="0">
              <a:buNone/>
            </a:pPr>
            <a:r>
              <a:rPr lang="en-US" dirty="0"/>
              <a:t>   </a:t>
            </a:r>
          </a:p>
        </p:txBody>
      </p:sp>
    </p:spTree>
    <p:extLst>
      <p:ext uri="{BB962C8B-B14F-4D97-AF65-F5344CB8AC3E}">
        <p14:creationId xmlns:p14="http://schemas.microsoft.com/office/powerpoint/2010/main" val="3173362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98F8B-8D0F-4983-83FF-6DC371824C80}"/>
              </a:ext>
            </a:extLst>
          </p:cNvPr>
          <p:cNvSpPr>
            <a:spLocks noGrp="1"/>
          </p:cNvSpPr>
          <p:nvPr>
            <p:ph type="title"/>
          </p:nvPr>
        </p:nvSpPr>
        <p:spPr>
          <a:xfrm>
            <a:off x="1555315" y="127188"/>
            <a:ext cx="7118955" cy="1049235"/>
          </a:xfrm>
        </p:spPr>
        <p:txBody>
          <a:bodyPr/>
          <a:lstStyle/>
          <a:p>
            <a:r>
              <a:rPr lang="en-US" dirty="0"/>
              <a:t>                </a:t>
            </a:r>
            <a:r>
              <a:rPr lang="en-US" sz="2400" dirty="0">
                <a:solidFill>
                  <a:srgbClr val="7030A0"/>
                </a:solidFill>
              </a:rPr>
              <a:t>Attention Students</a:t>
            </a:r>
            <a:endParaRPr lang="en-US" dirty="0"/>
          </a:p>
        </p:txBody>
      </p:sp>
      <p:sp>
        <p:nvSpPr>
          <p:cNvPr id="3" name="Content Placeholder 2">
            <a:extLst>
              <a:ext uri="{FF2B5EF4-FFF2-40B4-BE49-F238E27FC236}">
                <a16:creationId xmlns:a16="http://schemas.microsoft.com/office/drawing/2014/main" id="{1E0B44B8-89E1-4530-9D09-2E1C91A371C5}"/>
              </a:ext>
            </a:extLst>
          </p:cNvPr>
          <p:cNvSpPr>
            <a:spLocks noGrp="1"/>
          </p:cNvSpPr>
          <p:nvPr>
            <p:ph idx="1"/>
          </p:nvPr>
        </p:nvSpPr>
        <p:spPr>
          <a:xfrm>
            <a:off x="1555315" y="1409290"/>
            <a:ext cx="7118955" cy="5931122"/>
          </a:xfrm>
        </p:spPr>
        <p:txBody>
          <a:bodyPr/>
          <a:lstStyle/>
          <a:p>
            <a:pPr marL="0" indent="0">
              <a:buNone/>
            </a:pPr>
            <a:r>
              <a:rPr lang="en-US" dirty="0"/>
              <a:t>           Continuing On:</a:t>
            </a:r>
          </a:p>
          <a:p>
            <a:r>
              <a:rPr lang="en-US" dirty="0"/>
              <a:t>5) – Self-Respect – (According to Google) – A healthy level of Self-Respect enables you to have the confidence to set firm boundaries.  It means what you stand for and what your values are.</a:t>
            </a:r>
          </a:p>
          <a:p>
            <a:r>
              <a:rPr lang="en-US" dirty="0"/>
              <a:t> 6) – Self-Actualization – (According to Google) – Self-Actualizes people accept themselves and others as they are.  They fully accept themselves and embrace the “uniqueness” of not only themselves, but those around them as well, as “Fantastic Human Beings”.</a:t>
            </a:r>
          </a:p>
        </p:txBody>
      </p:sp>
    </p:spTree>
    <p:extLst>
      <p:ext uri="{BB962C8B-B14F-4D97-AF65-F5344CB8AC3E}">
        <p14:creationId xmlns:p14="http://schemas.microsoft.com/office/powerpoint/2010/main" val="3645690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94327-33F9-4875-AC42-4DE245639D6A}"/>
              </a:ext>
            </a:extLst>
          </p:cNvPr>
          <p:cNvSpPr>
            <a:spLocks noGrp="1"/>
          </p:cNvSpPr>
          <p:nvPr>
            <p:ph type="title"/>
          </p:nvPr>
        </p:nvSpPr>
        <p:spPr>
          <a:xfrm>
            <a:off x="1563782" y="1391653"/>
            <a:ext cx="7118955" cy="3556000"/>
          </a:xfrm>
        </p:spPr>
        <p:txBody>
          <a:bodyPr/>
          <a:lstStyle/>
          <a:p>
            <a:endParaRPr lang="en-US" dirty="0"/>
          </a:p>
        </p:txBody>
      </p:sp>
      <p:sp>
        <p:nvSpPr>
          <p:cNvPr id="3" name="Content Placeholder 2">
            <a:extLst>
              <a:ext uri="{FF2B5EF4-FFF2-40B4-BE49-F238E27FC236}">
                <a16:creationId xmlns:a16="http://schemas.microsoft.com/office/drawing/2014/main" id="{99D9D791-E20E-48C0-A6C9-770291E7B9D3}"/>
              </a:ext>
            </a:extLst>
          </p:cNvPr>
          <p:cNvSpPr>
            <a:spLocks noGrp="1"/>
          </p:cNvSpPr>
          <p:nvPr>
            <p:ph idx="1"/>
          </p:nvPr>
        </p:nvSpPr>
        <p:spPr/>
        <p:txBody>
          <a:bodyPr/>
          <a:lstStyle/>
          <a:p>
            <a:pPr marL="0" indent="0">
              <a:buNone/>
            </a:pPr>
            <a:r>
              <a:rPr lang="en-US" dirty="0"/>
              <a:t> We know that you will love our classes, and will learn a lot about yourself, and the world around you.  We will be conducting our classes through ZOOM – details will be forthcoming.</a:t>
            </a:r>
          </a:p>
          <a:p>
            <a:pPr marL="0" indent="0">
              <a:buNone/>
            </a:pPr>
            <a:r>
              <a:rPr lang="en-US" dirty="0"/>
              <a:t>         We are looking forward to meeting all of you.    Enjoy Your Day  </a:t>
            </a:r>
          </a:p>
          <a:p>
            <a:endParaRPr lang="en-US" dirty="0"/>
          </a:p>
        </p:txBody>
      </p:sp>
    </p:spTree>
    <p:extLst>
      <p:ext uri="{BB962C8B-B14F-4D97-AF65-F5344CB8AC3E}">
        <p14:creationId xmlns:p14="http://schemas.microsoft.com/office/powerpoint/2010/main" val="721208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E068E-FB3D-4ECF-9E20-2884D37526BC}"/>
              </a:ext>
            </a:extLst>
          </p:cNvPr>
          <p:cNvSpPr>
            <a:spLocks noGrp="1"/>
          </p:cNvSpPr>
          <p:nvPr>
            <p:ph type="title"/>
          </p:nvPr>
        </p:nvSpPr>
        <p:spPr>
          <a:xfrm>
            <a:off x="1527557" y="1171952"/>
            <a:ext cx="7113351" cy="453147"/>
          </a:xfrm>
        </p:spPr>
        <p:txBody>
          <a:bodyPr/>
          <a:lstStyle/>
          <a:p>
            <a:r>
              <a:rPr lang="en-US" sz="1625" spc="41" dirty="0">
                <a:ln w="0"/>
                <a:solidFill>
                  <a:srgbClr val="FFFF00"/>
                </a:solidFill>
                <a:latin typeface="Castellar" panose="020A0402060406010301" pitchFamily="18" charset="0"/>
              </a:rPr>
              <a:t>                      ATTENTION  STUDENTS     </a:t>
            </a:r>
            <a:endParaRPr lang="en-US" dirty="0">
              <a:solidFill>
                <a:srgbClr val="FFFF00"/>
              </a:solidFill>
            </a:endParaRPr>
          </a:p>
        </p:txBody>
      </p:sp>
      <p:sp>
        <p:nvSpPr>
          <p:cNvPr id="3" name="Content Placeholder 2">
            <a:extLst>
              <a:ext uri="{FF2B5EF4-FFF2-40B4-BE49-F238E27FC236}">
                <a16:creationId xmlns:a16="http://schemas.microsoft.com/office/drawing/2014/main" id="{A71B45F4-F433-4975-8CA2-5C5301CDE061}"/>
              </a:ext>
            </a:extLst>
          </p:cNvPr>
          <p:cNvSpPr>
            <a:spLocks noGrp="1"/>
          </p:cNvSpPr>
          <p:nvPr>
            <p:ph idx="1"/>
          </p:nvPr>
        </p:nvSpPr>
        <p:spPr>
          <a:xfrm>
            <a:off x="1527557" y="0"/>
            <a:ext cx="7685347" cy="827712"/>
          </a:xfrm>
          <a:blipFill>
            <a:blip r:embed="rId2"/>
            <a:tile tx="0" ty="0" sx="100000" sy="100000" flip="none" algn="tl"/>
          </a:blipFill>
        </p:spPr>
        <p:txBody>
          <a:bodyPr>
            <a:normAutofit/>
          </a:bodyPr>
          <a:lstStyle/>
          <a:p>
            <a:pPr>
              <a:defRPr/>
            </a:pPr>
            <a:endParaRPr lang="en-US" dirty="0">
              <a:solidFill>
                <a:srgbClr val="000000"/>
              </a:solidFill>
              <a:latin typeface="Arial" panose="020B0604020202020204" pitchFamily="34" charset="0"/>
            </a:endParaRPr>
          </a:p>
        </p:txBody>
      </p:sp>
      <p:sp>
        <p:nvSpPr>
          <p:cNvPr id="5" name="TextBox 4">
            <a:extLst>
              <a:ext uri="{FF2B5EF4-FFF2-40B4-BE49-F238E27FC236}">
                <a16:creationId xmlns:a16="http://schemas.microsoft.com/office/drawing/2014/main" id="{8FD3A3E1-8EF5-42D3-B97A-8EB708B65BC6}"/>
              </a:ext>
            </a:extLst>
          </p:cNvPr>
          <p:cNvSpPr txBox="1"/>
          <p:nvPr/>
        </p:nvSpPr>
        <p:spPr>
          <a:xfrm>
            <a:off x="1803400" y="2546727"/>
            <a:ext cx="6561667" cy="3139321"/>
          </a:xfrm>
          <a:prstGeom prst="rect">
            <a:avLst/>
          </a:prstGeom>
          <a:noFill/>
        </p:spPr>
        <p:txBody>
          <a:bodyPr wrap="square">
            <a:spAutoFit/>
          </a:bodyPr>
          <a:lstStyle/>
          <a:p>
            <a:pPr>
              <a:defRPr/>
            </a:pPr>
            <a:r>
              <a:rPr lang="en-US" i="1" dirty="0">
                <a:latin typeface="Comic Sans MS" panose="030F0702030302020204" pitchFamily="66" charset="0"/>
              </a:rPr>
              <a:t>If you haven’t already registered for our classes, you will need to go </a:t>
            </a:r>
            <a:r>
              <a:rPr lang="en-US" i="1" dirty="0"/>
              <a:t>to our “Student’s-Sign-Up-Page.  There, you will find a form to fill out(as the one shown below) with a recent</a:t>
            </a:r>
            <a:r>
              <a:rPr lang="en-US" i="1" dirty="0">
                <a:solidFill>
                  <a:srgbClr val="000000"/>
                </a:solidFill>
                <a:latin typeface="'Comic Sans MS', Arial, Helvetica, sans-serif"/>
              </a:rPr>
              <a:t>  picture of yourself --  your name, your email address  (so we can contact  you),     Phone # (opt.)  your interests..  hobbies...your website URL - (if any). and anything else you wish to share.                                                  </a:t>
            </a:r>
          </a:p>
          <a:p>
            <a:pPr marL="0" indent="0">
              <a:buNone/>
            </a:pPr>
            <a:r>
              <a:rPr lang="en-US" i="1" dirty="0">
                <a:solidFill>
                  <a:srgbClr val="000000"/>
                </a:solidFill>
                <a:latin typeface="'Comic Sans MS', Arial, Helvetica, sans-serif"/>
              </a:rPr>
              <a:t> And as soon as we receive it, we will email you with a “password” so you can access the class.</a:t>
            </a:r>
          </a:p>
          <a:p>
            <a:pPr marL="0" indent="0">
              <a:buNone/>
            </a:pPr>
            <a:endParaRPr lang="en-US" i="1" dirty="0">
              <a:solidFill>
                <a:srgbClr val="000000"/>
              </a:solidFill>
              <a:latin typeface="'Comic Sans MS', Arial, Helvetica, sans-serif"/>
            </a:endParaRPr>
          </a:p>
          <a:p>
            <a:pPr marL="0" indent="0">
              <a:buNone/>
            </a:pPr>
            <a:endParaRPr lang="en-US" i="1" dirty="0">
              <a:solidFill>
                <a:srgbClr val="000000"/>
              </a:solidFill>
              <a:latin typeface="'Comic Sans MS', Arial, Helvetica, sans-serif"/>
            </a:endParaRPr>
          </a:p>
          <a:p>
            <a:pPr marL="0" indent="0">
              <a:buNone/>
            </a:pPr>
            <a:r>
              <a:rPr lang="en-US" i="1" dirty="0">
                <a:solidFill>
                  <a:srgbClr val="000000"/>
                </a:solidFill>
                <a:latin typeface="'Comic Sans MS', Arial, Helvetica, sans-serif"/>
              </a:rPr>
              <a:t>                 I am looking forward to meeting all of you.</a:t>
            </a:r>
            <a:endParaRPr lang="en-US" dirty="0">
              <a:solidFill>
                <a:srgbClr val="000000"/>
              </a:solidFill>
              <a:latin typeface="Arial" panose="020B0604020202020204" pitchFamily="34" charset="0"/>
            </a:endParaRPr>
          </a:p>
        </p:txBody>
      </p:sp>
    </p:spTree>
    <p:extLst>
      <p:ext uri="{BB962C8B-B14F-4D97-AF65-F5344CB8AC3E}">
        <p14:creationId xmlns:p14="http://schemas.microsoft.com/office/powerpoint/2010/main" val="3691902759"/>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1848</TotalTime>
  <Words>602</Words>
  <Application>Microsoft Office PowerPoint</Application>
  <PresentationFormat>A4 Paper (210x297 mm)</PresentationFormat>
  <Paragraphs>44</Paragraphs>
  <Slides>7</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vt:i4>
      </vt:variant>
    </vt:vector>
  </HeadingPairs>
  <TitlesOfParts>
    <vt:vector size="16" baseType="lpstr">
      <vt:lpstr>Algerian</vt:lpstr>
      <vt:lpstr>Arial</vt:lpstr>
      <vt:lpstr>Arial Nova</vt:lpstr>
      <vt:lpstr>Calibri</vt:lpstr>
      <vt:lpstr>Castellar</vt:lpstr>
      <vt:lpstr>Comic Sans MS</vt:lpstr>
      <vt:lpstr>'Comic Sans MS', Arial, Helvetica, sans-serif</vt:lpstr>
      <vt:lpstr>Gill Sans MT</vt:lpstr>
      <vt:lpstr>Gallery</vt:lpstr>
      <vt:lpstr>      WELCOME To community of one                        A Model-Type Virtual Online Community</vt:lpstr>
      <vt:lpstr>         WELCOME TO      COMMUNITY OF ONE</vt:lpstr>
      <vt:lpstr>   ATTENTION STUDENTS</vt:lpstr>
      <vt:lpstr>              </vt:lpstr>
      <vt:lpstr>                Attention Students</vt:lpstr>
      <vt:lpstr>PowerPoint Presentation</vt:lpstr>
      <vt:lpstr>                      ATTENTION  STUDENTS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COMMUNITY OF ONE</dc:title>
  <dc:creator>Betty Jo</dc:creator>
  <cp:lastModifiedBy>Betty Jo</cp:lastModifiedBy>
  <cp:revision>34</cp:revision>
  <dcterms:created xsi:type="dcterms:W3CDTF">2021-09-14T00:39:36Z</dcterms:created>
  <dcterms:modified xsi:type="dcterms:W3CDTF">2021-09-15T22:20:27Z</dcterms:modified>
</cp:coreProperties>
</file>